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1" r:id="rId4"/>
    <p:sldId id="258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8" r:id="rId16"/>
    <p:sldId id="279" r:id="rId17"/>
    <p:sldId id="280" r:id="rId18"/>
    <p:sldId id="281" r:id="rId19"/>
    <p:sldId id="275" r:id="rId20"/>
    <p:sldId id="276" r:id="rId21"/>
    <p:sldId id="277" r:id="rId22"/>
    <p:sldId id="282" r:id="rId23"/>
  </p:sldIdLst>
  <p:sldSz cx="12192000" cy="6858000"/>
  <p:notesSz cx="6858000" cy="9144000"/>
  <p:defaultTextStyle>
    <a:defPPr>
      <a:defRPr lang="en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502"/>
    <p:restoredTop sz="96405"/>
  </p:normalViewPr>
  <p:slideViewPr>
    <p:cSldViewPr snapToGrid="0" snapToObjects="1">
      <p:cViewPr>
        <p:scale>
          <a:sx n="100" d="100"/>
          <a:sy n="100" d="100"/>
        </p:scale>
        <p:origin x="144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8F048F-5B90-0843-B5A9-957465CC1269}" type="datetimeFigureOut">
              <a:rPr lang="en-BG" smtClean="0"/>
              <a:t>2.12.20</a:t>
            </a:fld>
            <a:endParaRPr lang="en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9BA470-AA43-9E4D-8734-820D7BE2894D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143600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247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5a7b545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5a7b545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096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5a7b5458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5a7b5458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9194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4CB181-ECB2-0F4A-B79F-FA089AFCCF1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01CA730-529D-EF45-8BF0-427335DDD13C}" type="slidenum">
              <a:t>15</a:t>
            </a:fld>
            <a:endParaRPr lang="ru-RU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899D73-2FEC-F24E-BCA0-7A74ADB50EC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7F7D50-0D88-5D4A-87FF-7C1930AB168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2293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4AFBB-21D3-EA46-9898-D58F4D24D1A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4637404-83FC-AD48-B9E4-C27F0F0BC4BA}" type="slidenum">
              <a:t>16</a:t>
            </a:fld>
            <a:endParaRPr lang="ru-RU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979B2E-919E-5A47-BAC7-DE186483C90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69EECC-582F-D347-B9A9-53274F6A2A7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7643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5185A-F0E0-9F4F-A97F-6927230D399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5F9BB92-8C39-6E4A-B5E7-48AC6784A21F}" type="slidenum">
              <a:t>17</a:t>
            </a:fld>
            <a:endParaRPr lang="ru-RU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B6B055-A197-F240-B69C-8F54C6FEACF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6000" y="812520"/>
            <a:ext cx="7127279" cy="4008959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76C250-DF1A-6140-81F1-E809988F6AD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311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539702-EE46-D94D-81F3-53314B7F2E1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B6D5D5D-B636-864D-9D4D-1B6D9128E391}" type="slidenum">
              <a:t>18</a:t>
            </a:fld>
            <a:endParaRPr lang="ru-RU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97C1B1-60BD-564D-B938-2A1576097E0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6000" y="812520"/>
            <a:ext cx="7127279" cy="4008959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E3265C-B75A-3D4D-ACEE-A8A23E0CD5B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82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F2B75-A682-B145-934D-7DC62A16DD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E9540A-C347-FD43-9EEC-9927FE914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7F2B75-A8B6-E644-BF95-B043C1F5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76ED8-735D-2A4C-BA43-186AAD5BF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E7D58-2003-E64F-B749-AF4B162D1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646531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0A028-662B-DA4B-9342-394E5A07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69436E-6A72-9844-B5E0-FB25478F93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E16F0-3061-3F43-A4E8-1055A1D95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17520-691E-7B47-8AD7-F6253F7D1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8A76E-D206-A241-87C7-036384D59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842251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9588FB-78A8-CA48-88C0-A0857429C8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BC5060-7263-C245-BBD0-F53B4EBB1F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8F44C-F6D2-F142-88C7-D5D90F732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E7FFD-E20B-404F-8FAD-635DCB5D1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D267D-FD14-F24E-A2C5-C85DC2488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158680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bg" smtClean="0"/>
              <a:pPr/>
              <a:t>‹#›</a:t>
            </a:fld>
            <a:endParaRPr lang="bg"/>
          </a:p>
        </p:txBody>
      </p:sp>
    </p:spTree>
    <p:extLst>
      <p:ext uri="{BB962C8B-B14F-4D97-AF65-F5344CB8AC3E}">
        <p14:creationId xmlns:p14="http://schemas.microsoft.com/office/powerpoint/2010/main" val="3782988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B45D1-AD61-7748-B9E3-61D0A32F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AD86E-1309-F24B-9567-D4A839596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BF0B3-223A-F94C-91DA-706482F37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92820-C400-0A41-B8AD-B82B5879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3FB24-85E5-5E4E-B5AC-E37B938E8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622822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7CC7E-E3CB-2440-8B00-E78C86C7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6828A-0E79-DA4E-882E-7CA89A336D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C2676-BFDE-D749-85B9-8958ACD4A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80A37-F650-4541-BAF3-33FE9B76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217C7-3458-BA4B-BCA6-4B686136D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949375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EEAB3-A9E3-C741-97F8-087E3CDE6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2CBB3-F390-7148-BEAC-65F0162EBF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849A21-EFFF-3A44-BBB2-B867D9340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5DEB9-6277-F043-8A63-213F214B8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6B05EA-196D-5940-9E54-1FE215445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DBC78E-92A7-E642-8738-EA6EDFAD9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892874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EA6A0-108A-D446-B753-2895E6D4C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9FE1F4-7E7A-7C47-B896-E1D7CF143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E5091-AC74-204F-A609-F37DBAD485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93EA66-3C56-D840-8E4D-A9F973060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58EFEB-287F-AD44-A82D-FF8CA3C86B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765D5F-55D4-AD40-A019-C699832D8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86CC1F-C96F-B240-A64B-F67A87D1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B77F50-19B9-5244-9A16-90C9EB4E2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23139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F9F2B-3911-8F45-B074-C98F72987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33CE94-DE33-DC43-94E5-48904FC9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F7032F-91C4-C54C-B0B8-1A3AB1A55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30732F-7C51-7046-AFA4-51E93C9C8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995168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8D5D33-6D3D-E148-B705-FD373469C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131414-FD4E-1F45-A4CF-03803232D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DD59AD-6ADC-994B-9CC8-1B64172C6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678492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A8109-0735-5D4F-85A6-F6EB55EC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0A95C-651B-4D48-B1DD-6FD8216EF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D745C2-12A5-D54A-BE0E-5DD4A55DE6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751BF-9D5C-D946-BC7C-6504956A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7132B2-D721-B646-8C49-B4F224D25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623BAA-5222-FD47-888B-A13EB8E75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4283121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8F9D2-1567-2F46-8208-BF3949C3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01EF4E-4346-F343-9737-E4CE9B957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69DB9A-DE84-0049-A863-0A3620569C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93E8A7-F188-B947-94CE-A63A12785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68832D-6E4E-1C47-A38C-BC9582364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B9081D-D13C-DB40-B335-F0CC1C597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242757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174DB3-94FE-C444-9F2F-AB52488A5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2650FB-E4CC-9145-92CA-0F490C2A5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20001-66B0-5E4A-BB2B-31AE412024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8D1C7-8ABB-D849-97A3-BD25BEE4E108}" type="datetimeFigureOut">
              <a:rPr lang="en-BG" smtClean="0"/>
              <a:t>2.12.20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9CC54-983A-5A45-B065-0A3532FB05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35C54-1FA5-CF4A-844A-87DD1FF76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EC12A-DC7E-9747-8BD9-D2BFC1DA0758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146823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34A3E-A48E-E842-A62C-12FE40630D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5999"/>
            <a:ext cx="9144000" cy="1223963"/>
          </a:xfrm>
        </p:spPr>
        <p:txBody>
          <a:bodyPr/>
          <a:lstStyle/>
          <a:p>
            <a:r>
              <a:rPr lang="en-GB" dirty="0"/>
              <a:t>Product Owner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2249981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C5B044FC-3762-436D-9DCB-566EBA04F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305" y="265577"/>
            <a:ext cx="8615346" cy="6426771"/>
          </a:xfrm>
          <a:prstGeom prst="rect">
            <a:avLst/>
          </a:prstGeom>
        </p:spPr>
      </p:pic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2CEFECE4-2366-4B79-BDDB-0CEF2AC433E4}"/>
              </a:ext>
            </a:extLst>
          </p:cNvPr>
          <p:cNvSpPr txBox="1"/>
          <p:nvPr/>
        </p:nvSpPr>
        <p:spPr>
          <a:xfrm>
            <a:off x="3101009" y="1258957"/>
            <a:ext cx="1696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ER Diagram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11768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bg"/>
              <a:t>DEVELOPER 2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bg"/>
              <a:t>Prototype of the app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87584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218" y="667734"/>
            <a:ext cx="11439565" cy="5522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6911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1" y="698222"/>
            <a:ext cx="11360799" cy="54615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7904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D4D8D-25D6-D946-BE90-4A004DE70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3500" y="2904767"/>
            <a:ext cx="11360800" cy="763600"/>
          </a:xfrm>
        </p:spPr>
        <p:txBody>
          <a:bodyPr/>
          <a:lstStyle/>
          <a:p>
            <a:r>
              <a:rPr lang="en-BG" dirty="0"/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1024483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603218E-0EBC-A344-A210-D5B31F22651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23880" y="981360"/>
            <a:ext cx="9143640" cy="872280"/>
          </a:xfrm>
        </p:spPr>
        <p:txBody>
          <a:bodyPr anchor="t"/>
          <a:lstStyle/>
          <a:p>
            <a:pPr lvl="0" algn="ctr"/>
            <a:r>
              <a:rPr lang="bg-BG" sz="3600"/>
              <a:t>Въведение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1355E657-C199-1D40-BF45-42290E2CD4D1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40000" y="2095199"/>
            <a:ext cx="9143640" cy="4213800"/>
          </a:xfrm>
        </p:spPr>
        <p:txBody>
          <a:bodyPr wrap="square" lIns="90000" tIns="45000" rIns="90000" bIns="45000" anchor="t">
            <a:noAutofit/>
          </a:bodyPr>
          <a:lstStyle/>
          <a:p>
            <a:pPr marL="274320" lvl="0">
              <a:spcBef>
                <a:spcPts val="601"/>
              </a:spcBef>
              <a:spcAft>
                <a:spcPts val="601"/>
              </a:spcAft>
            </a:pPr>
            <a:r>
              <a:rPr lang="ru-RU" sz="1600">
                <a:latin typeface="Times New Roman" pitchFamily="18"/>
              </a:rPr>
              <a:t>Нашият проект е мобилно приложение, чиято цел е да намери най-удобните цели за кражба, като (тихи места за паркиране или лошо охранявани складове за коли).</a:t>
            </a:r>
          </a:p>
          <a:p>
            <a:pPr marL="274320" lvl="0" hangingPunct="0">
              <a:spcAft>
                <a:spcPts val="0"/>
              </a:spcAft>
            </a:pPr>
            <a:r>
              <a:rPr lang="ru-RU" sz="1600">
                <a:latin typeface="Times New Roman" pitchFamily="18"/>
              </a:rPr>
              <a:t>Целта на тестването на платформата е да осигури проста и бърза система за откриване на «лесни   цели»</a:t>
            </a:r>
            <a:r>
              <a:rPr lang="ru-RU" sz="1400">
                <a:latin typeface="Times New Roman" pitchFamily="18"/>
              </a:rPr>
              <a:t>.</a:t>
            </a:r>
          </a:p>
          <a:p>
            <a:pPr lvl="0" hangingPunct="0"/>
            <a:endParaRPr lang="ru-RU" sz="1400">
              <a:latin typeface="Times New Roman" pitchFamily="18"/>
            </a:endParaRPr>
          </a:p>
          <a:p>
            <a:pPr marL="274320" lvl="0">
              <a:spcAft>
                <a:spcPts val="601"/>
              </a:spcAft>
            </a:pPr>
            <a:r>
              <a:rPr lang="ru-RU" sz="1400" b="1">
                <a:latin typeface="Times New Roman" pitchFamily="18"/>
              </a:rPr>
              <a:t>Цел 1 / Безопасна и сигурна система</a:t>
            </a:r>
          </a:p>
          <a:p>
            <a:pPr marL="274320" lvl="0">
              <a:spcAft>
                <a:spcPts val="601"/>
              </a:spcAft>
            </a:pPr>
            <a:r>
              <a:rPr lang="ru-RU" sz="1400">
                <a:latin typeface="Times New Roman" pitchFamily="18"/>
              </a:rPr>
              <a:t>Ще се изтества CRUD функционалността, валидацията и сигурността на данните в базата с цел безопасното и сигурно регистриране и логване в системата..</a:t>
            </a:r>
          </a:p>
          <a:p>
            <a:pPr marL="274320" lvl="0">
              <a:spcAft>
                <a:spcPts val="601"/>
              </a:spcAft>
            </a:pPr>
            <a:r>
              <a:rPr lang="ru-RU" sz="1400" b="1">
                <a:latin typeface="Times New Roman" pitchFamily="18"/>
              </a:rPr>
              <a:t>Цел 2 / Лесно откриване на «лесни цели»</a:t>
            </a:r>
          </a:p>
          <a:p>
            <a:pPr marL="274320" lvl="0" hangingPunct="0">
              <a:spcAft>
                <a:spcPts val="1414"/>
              </a:spcAft>
            </a:pPr>
            <a:r>
              <a:rPr lang="bg-BG" sz="1400">
                <a:latin typeface="Times New Roman" pitchFamily="18"/>
                <a:cs typeface="Times New Roman" pitchFamily="18"/>
              </a:rPr>
              <a:t>Целта на този тест е потребителите да могат бързо и лесно да откриват лесни цели, без това да им отнема много време и да е максимално разбираемо за всеки един потребител.</a:t>
            </a:r>
          </a:p>
          <a:p>
            <a:pPr marL="274320" lvl="0">
              <a:spcAft>
                <a:spcPts val="601"/>
              </a:spcAft>
            </a:pPr>
            <a:r>
              <a:rPr lang="ru-RU" sz="1400" b="1">
                <a:latin typeface="Times New Roman" pitchFamily="18"/>
              </a:rPr>
              <a:t>Цел 3 / Точна локация</a:t>
            </a:r>
          </a:p>
          <a:p>
            <a:pPr marL="274320" lvl="0" hangingPunct="0">
              <a:spcAft>
                <a:spcPts val="1414"/>
              </a:spcAft>
            </a:pPr>
            <a:r>
              <a:rPr lang="bg-BG" sz="1400">
                <a:latin typeface="Times New Roman" pitchFamily="18"/>
                <a:cs typeface="Times New Roman" pitchFamily="18"/>
              </a:rPr>
              <a:t>Ще се изтества възможноста да се изпраща точното местоположение на потребителя, който търси лесна цел. Така и дори да не знае къде точно се намира ще може да подаде точен и ясен адреси да му излезнат </a:t>
            </a:r>
            <a:r>
              <a:rPr lang="bg-BG" sz="1600">
                <a:latin typeface="Times New Roman" pitchFamily="18"/>
              </a:rPr>
              <a:t>«лесни   цели»</a:t>
            </a:r>
            <a:r>
              <a:rPr lang="bg-BG" sz="1400">
                <a:latin typeface="Times New Roman" pitchFamily="18"/>
                <a:cs typeface="Times New Roman" pitchFamily="18"/>
              </a:rPr>
              <a:t> покрай неговата локацията.</a:t>
            </a:r>
          </a:p>
          <a:p>
            <a:pPr marL="274320" lvl="0">
              <a:spcAft>
                <a:spcPts val="601"/>
              </a:spcAft>
            </a:pPr>
            <a:endParaRPr lang="ru-RU" sz="1400" b="1">
              <a:latin typeface="Times New Roman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760120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5557C7B-E668-564C-BD6F-87D9927BDB9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 algn="ctr"/>
            <a:r>
              <a:rPr lang="bg-BG" sz="3200" b="1">
                <a:latin typeface="Times New Roman" pitchFamily="18"/>
              </a:rPr>
              <a:t>Компоненти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6D3C7CFC-9242-E54D-A4CC-F77D7561E95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spcBef>
                <a:spcPts val="1001"/>
              </a:spcBef>
              <a:spcAft>
                <a:spcPts val="601"/>
              </a:spcAft>
              <a:buNone/>
            </a:pPr>
            <a:r>
              <a:rPr lang="bg-BG" sz="1800">
                <a:latin typeface="Times New Roman" pitchFamily="18"/>
              </a:rPr>
              <a:t>Платформата ще има четири основни компонента.</a:t>
            </a:r>
          </a:p>
          <a:p>
            <a:pPr marL="273600" lvl="0">
              <a:spcAft>
                <a:spcPts val="0"/>
              </a:spcAft>
              <a:buNone/>
            </a:pPr>
            <a:r>
              <a:rPr lang="bg-BG" sz="1800">
                <a:latin typeface="Times New Roman" pitchFamily="18"/>
              </a:rPr>
              <a:t>Първият и основен компонент е:</a:t>
            </a:r>
          </a:p>
          <a:p>
            <a:pPr marL="273600" lvl="0">
              <a:buNone/>
            </a:pPr>
            <a:r>
              <a:rPr lang="bg-BG" sz="1800">
                <a:latin typeface="Times New Roman" pitchFamily="18"/>
              </a:rPr>
              <a:t>Да се намерят «лесни   цели» като това ще става с регистрация или логване на потребителя</a:t>
            </a:r>
          </a:p>
          <a:p>
            <a:pPr marL="273600" lvl="0">
              <a:spcAft>
                <a:spcPts val="0"/>
              </a:spcAft>
              <a:buNone/>
            </a:pPr>
            <a:r>
              <a:rPr lang="bg-BG" sz="1600">
                <a:latin typeface="TimesNewRomanPSMT" pitchFamily="18"/>
              </a:rPr>
              <a:t>Втори компонент:</a:t>
            </a:r>
          </a:p>
          <a:p>
            <a:pPr marL="273600" lvl="0">
              <a:spcAft>
                <a:spcPts val="2015"/>
              </a:spcAft>
              <a:buNone/>
            </a:pPr>
            <a:r>
              <a:rPr lang="bg-BG" sz="1600">
                <a:latin typeface="TimesNewRomanPSMT" pitchFamily="18"/>
              </a:rPr>
              <a:t>Login страница - Позволява на потребителя да влезе със своя профил за да може да </a:t>
            </a:r>
            <a:r>
              <a:rPr lang="bg-BG" sz="1800">
                <a:latin typeface="Times New Roman" pitchFamily="18"/>
              </a:rPr>
              <a:t>достъпва определено съдържание.</a:t>
            </a:r>
          </a:p>
          <a:p>
            <a:pPr marL="273600" lvl="0">
              <a:spcAft>
                <a:spcPts val="0"/>
              </a:spcAft>
              <a:buNone/>
            </a:pPr>
            <a:r>
              <a:rPr lang="bg-BG" sz="1600">
                <a:latin typeface="TimesNewRomanPSMT" pitchFamily="18"/>
              </a:rPr>
              <a:t>Третие компонент:</a:t>
            </a:r>
          </a:p>
          <a:p>
            <a:pPr marL="273600" lvl="0">
              <a:spcAft>
                <a:spcPts val="1984"/>
              </a:spcAft>
              <a:buNone/>
            </a:pPr>
            <a:r>
              <a:rPr lang="bg-BG" sz="1600">
                <a:latin typeface="TimesNewRomanPSMT" pitchFamily="18"/>
              </a:rPr>
              <a:t>Register Form - Позволява на потребителя да създаде свой профил за да има достъп до съдържанието на страниците в приложението.</a:t>
            </a:r>
          </a:p>
          <a:p>
            <a:pPr marL="273600" lvl="0">
              <a:buNone/>
            </a:pPr>
            <a:r>
              <a:rPr lang="bg-BG" sz="1800">
                <a:latin typeface="Times New Roman" pitchFamily="18"/>
              </a:rPr>
              <a:t>И четвърти компонент на приложението ще е плащането на таксата за работата на приложението. Да може да се плаща през телефона.</a:t>
            </a:r>
          </a:p>
          <a:p>
            <a:pPr marL="273600" lvl="0">
              <a:buNone/>
            </a:pPr>
            <a:endParaRPr lang="bg-BG" sz="1800">
              <a:latin typeface="Times New Roman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3002580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532657D-2037-F94D-A417-F648CE84747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 algn="ctr"/>
            <a:r>
              <a:rPr lang="bg-BG" sz="3200" b="1">
                <a:latin typeface="Times New Roman" pitchFamily="18"/>
              </a:rPr>
              <a:t>Оценка на риска</a:t>
            </a:r>
            <a:br>
              <a:rPr lang="bg-BG" sz="1800" b="1">
                <a:latin typeface="Times New Roman" pitchFamily="18"/>
              </a:rPr>
            </a:br>
            <a:endParaRPr lang="bg-BG" sz="1800" b="1">
              <a:latin typeface="Times New Roman" pitchFamily="18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50E859C-BED4-AA45-AB7A-9632AB2A8C0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spcBef>
                <a:spcPts val="1001"/>
              </a:spcBef>
              <a:buNone/>
            </a:pPr>
            <a:r>
              <a:rPr lang="bg-BG" sz="1800">
                <a:latin typeface="Times New Roman" pitchFamily="18"/>
              </a:rPr>
              <a:t>Сигурност на личните данни-висок</a:t>
            </a:r>
          </a:p>
          <a:p>
            <a:pPr lvl="0">
              <a:buNone/>
            </a:pPr>
            <a:r>
              <a:rPr lang="ru-RU" sz="1800">
                <a:latin typeface="Times New Roman" pitchFamily="18"/>
              </a:rPr>
              <a:t>    Клиентски и</a:t>
            </a:r>
            <a:r>
              <a:rPr lang="bg-BG" sz="1800">
                <a:latin typeface="Times New Roman" pitchFamily="18"/>
              </a:rPr>
              <a:t>зисквания-висок</a:t>
            </a:r>
          </a:p>
          <a:p>
            <a:pPr lvl="0">
              <a:buNone/>
            </a:pPr>
            <a:r>
              <a:rPr lang="ru-RU" sz="1800">
                <a:latin typeface="Times New Roman" pitchFamily="18"/>
              </a:rPr>
              <a:t>    Качество на продукта</a:t>
            </a:r>
            <a:r>
              <a:rPr lang="bg-BG" sz="1800">
                <a:latin typeface="Times New Roman" pitchFamily="18"/>
              </a:rPr>
              <a:t>-среден</a:t>
            </a:r>
          </a:p>
          <a:p>
            <a:pPr lvl="0">
              <a:spcBef>
                <a:spcPts val="1001"/>
              </a:spcBef>
              <a:buNone/>
            </a:pPr>
            <a:r>
              <a:rPr lang="bg-BG" sz="1800">
                <a:latin typeface="Times New Roman" pitchFamily="18"/>
              </a:rPr>
              <a:t>    Скорост-среден</a:t>
            </a:r>
          </a:p>
          <a:p>
            <a:pPr lvl="0">
              <a:spcBef>
                <a:spcPts val="1001"/>
              </a:spcBef>
              <a:buNone/>
            </a:pPr>
            <a:endParaRPr lang="bg-BG" sz="1800">
              <a:latin typeface="Times New Roman" pitchFamily="18"/>
            </a:endParaRPr>
          </a:p>
          <a:p>
            <a:pPr lvl="0">
              <a:spcBef>
                <a:spcPts val="1001"/>
              </a:spcBef>
              <a:buNone/>
            </a:pP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95162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C0A19B1-238B-BA46-A686-851F64A63D7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 algn="ctr"/>
            <a:r>
              <a:rPr lang="bg-BG" sz="3200" b="1">
                <a:latin typeface="Times New Roman" pitchFamily="18"/>
              </a:rPr>
              <a:t>Тестови сценарии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EBE1879-B648-6141-A794-0EBEF5C35C1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spcBef>
                <a:spcPts val="1001"/>
              </a:spcBef>
              <a:buNone/>
            </a:pPr>
            <a:r>
              <a:rPr lang="bg-BG" sz="1800">
                <a:latin typeface="Times New Roman" pitchFamily="18"/>
              </a:rPr>
              <a:t>Верификация на модула за вход:</a:t>
            </a:r>
          </a:p>
          <a:p>
            <a:pPr lvl="0">
              <a:spcBef>
                <a:spcPts val="1001"/>
              </a:spcBef>
              <a:buNone/>
            </a:pPr>
            <a:r>
              <a:rPr lang="bg-BG" sz="1800">
                <a:latin typeface="Times New Roman" pitchFamily="18"/>
              </a:rPr>
              <a:t>   1) Въвеждане на влидни данни.</a:t>
            </a:r>
          </a:p>
          <a:p>
            <a:pPr lvl="0">
              <a:buNone/>
            </a:pPr>
            <a:r>
              <a:rPr lang="bg-BG" sz="1800">
                <a:latin typeface="Times New Roman" pitchFamily="18"/>
              </a:rPr>
              <a:t>   2) Не въвеждане на „един по един или наведнъж“ валидни парол и имейл.</a:t>
            </a:r>
          </a:p>
          <a:p>
            <a:pPr lvl="0">
              <a:buNone/>
            </a:pPr>
            <a:r>
              <a:rPr lang="bg-BG" sz="1800">
                <a:latin typeface="Times New Roman" pitchFamily="18"/>
              </a:rPr>
              <a:t>Верификация на модула за регистрация:</a:t>
            </a:r>
          </a:p>
          <a:p>
            <a:pPr lvl="0">
              <a:buNone/>
            </a:pPr>
            <a:r>
              <a:rPr lang="bg-BG" sz="1800">
                <a:latin typeface="Times New Roman" pitchFamily="18"/>
              </a:rPr>
              <a:t>   1) Въвеждане на влидни данни.</a:t>
            </a:r>
          </a:p>
          <a:p>
            <a:pPr lvl="0">
              <a:spcAft>
                <a:spcPts val="1945"/>
              </a:spcAft>
              <a:buNone/>
            </a:pPr>
            <a:r>
              <a:rPr lang="bg-BG" sz="1800">
                <a:latin typeface="Times New Roman" pitchFamily="18"/>
              </a:rPr>
              <a:t>   2) Не въвеждане на „един по един или наведнъж“ валидни парол, имейл и имена.</a:t>
            </a:r>
          </a:p>
          <a:p>
            <a:pPr lvl="0">
              <a:spcBef>
                <a:spcPts val="1001"/>
              </a:spcBef>
              <a:buNone/>
            </a:pPr>
            <a:r>
              <a:rPr lang="bg-BG" sz="1800">
                <a:latin typeface="Times New Roman" pitchFamily="18"/>
              </a:rPr>
              <a:t>(и най-важният сценарий )</a:t>
            </a:r>
            <a:br>
              <a:rPr lang="bg-BG" sz="1800">
                <a:latin typeface="Times New Roman" pitchFamily="18"/>
              </a:rPr>
            </a:br>
            <a:r>
              <a:rPr lang="bg-BG" sz="1800">
                <a:latin typeface="Times New Roman" pitchFamily="18"/>
              </a:rPr>
              <a:t>Верификация на модула за плащане.</a:t>
            </a:r>
          </a:p>
        </p:txBody>
      </p:sp>
    </p:spTree>
    <p:extLst>
      <p:ext uri="{BB962C8B-B14F-4D97-AF65-F5344CB8AC3E}">
        <p14:creationId xmlns:p14="http://schemas.microsoft.com/office/powerpoint/2010/main" val="2255511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6EB110-5384-934C-B47D-38D146F4B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66" y="0"/>
            <a:ext cx="106144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52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D0FF8-CCE1-6541-ACB0-AFC32B75A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Основни дейности</a:t>
            </a:r>
            <a:endParaRPr lang="en-B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BBD20-A26F-5949-AADD-5249329F3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Изработка и поддръжка на удобен интерфейс за потребителите</a:t>
            </a:r>
            <a:endParaRPr lang="en-GB" dirty="0"/>
          </a:p>
          <a:p>
            <a:r>
              <a:rPr lang="bg-BG" dirty="0"/>
              <a:t>Стратегия за покриване на определени критерии на продукта</a:t>
            </a:r>
          </a:p>
          <a:p>
            <a:r>
              <a:rPr lang="bg-BG" dirty="0"/>
              <a:t>Особености и функции, които трябва да бъдат имплементирани за постигани на зададената цел</a:t>
            </a:r>
          </a:p>
          <a:p>
            <a:r>
              <a:rPr lang="bg-BG" dirty="0"/>
              <a:t>Други опции или функционалности които могат да включват приложения от трети страни за използване на карти или </a:t>
            </a:r>
            <a:r>
              <a:rPr lang="en-GB" dirty="0" err="1"/>
              <a:t>gps</a:t>
            </a:r>
            <a:r>
              <a:rPr lang="en-GB" dirty="0"/>
              <a:t> </a:t>
            </a:r>
            <a:r>
              <a:rPr lang="bg-BG" dirty="0"/>
              <a:t>данни</a:t>
            </a:r>
          </a:p>
          <a:p>
            <a:r>
              <a:rPr lang="bg-BG" dirty="0"/>
              <a:t>Време за изработка на продукта, краен срок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536260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94F921-8789-4644-AAF0-5261ECB0C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098"/>
            <a:ext cx="12192000" cy="676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2665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7DE53C-2E8F-554C-A2E1-CEED28576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08" y="0"/>
            <a:ext cx="113567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4346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B20FC-4782-5647-9874-4624E14216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0540" y="1933201"/>
            <a:ext cx="6615952" cy="36625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bg-BG" dirty="0"/>
              <a:t>Марио </a:t>
            </a:r>
            <a:r>
              <a:rPr lang="bg-BG" dirty="0" err="1"/>
              <a:t>Орешков</a:t>
            </a:r>
            <a:r>
              <a:rPr lang="bg-BG" dirty="0"/>
              <a:t> 	            </a:t>
            </a:r>
            <a:r>
              <a:rPr lang="bg-BG" dirty="0" err="1"/>
              <a:t>ф.н</a:t>
            </a:r>
            <a:r>
              <a:rPr lang="bg-BG" dirty="0"/>
              <a:t>. 1701321090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bg-BG" dirty="0"/>
              <a:t>Томи Томов	</a:t>
            </a:r>
            <a:r>
              <a:rPr lang="en-GB" dirty="0"/>
              <a:t>		</a:t>
            </a:r>
            <a:r>
              <a:rPr lang="bg-BG" dirty="0" err="1"/>
              <a:t>ф.н</a:t>
            </a:r>
            <a:r>
              <a:rPr lang="bg-BG" dirty="0"/>
              <a:t>. 1701321019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bg-BG" dirty="0"/>
              <a:t>Станислав Маджаров	</a:t>
            </a:r>
            <a:r>
              <a:rPr lang="bg-BG" dirty="0" err="1"/>
              <a:t>ф.н</a:t>
            </a:r>
            <a:r>
              <a:rPr lang="bg-BG" dirty="0"/>
              <a:t>. </a:t>
            </a:r>
            <a:r>
              <a:rPr lang="en-BG" dirty="0"/>
              <a:t>1701321036</a:t>
            </a:r>
            <a:endParaRPr lang="bg-BG" dirty="0"/>
          </a:p>
          <a:p>
            <a:pPr marL="0" indent="0">
              <a:buNone/>
            </a:pPr>
            <a:r>
              <a:rPr lang="bg-BG" dirty="0"/>
              <a:t>Георги </a:t>
            </a:r>
            <a:r>
              <a:rPr lang="bg-BG" dirty="0" err="1"/>
              <a:t>Болгуров</a:t>
            </a:r>
            <a:r>
              <a:rPr lang="bg-BG" dirty="0"/>
              <a:t>		</a:t>
            </a:r>
            <a:r>
              <a:rPr lang="bg-BG" dirty="0" err="1"/>
              <a:t>ф.н</a:t>
            </a:r>
            <a:r>
              <a:rPr lang="bg-BG" dirty="0"/>
              <a:t>.</a:t>
            </a:r>
            <a:r>
              <a:rPr lang="en-BG" dirty="0"/>
              <a:t> 1701321080</a:t>
            </a:r>
            <a:endParaRPr lang="bg-BG" dirty="0"/>
          </a:p>
          <a:p>
            <a:pPr marL="0" indent="0">
              <a:buNone/>
            </a:pPr>
            <a:r>
              <a:rPr lang="bg" dirty="0"/>
              <a:t>Вячеслав</a:t>
            </a:r>
            <a:r>
              <a:rPr lang="bg-BG" dirty="0"/>
              <a:t> </a:t>
            </a:r>
            <a:r>
              <a:rPr lang="bg-BG" dirty="0" err="1"/>
              <a:t>Рубский</a:t>
            </a:r>
            <a:r>
              <a:rPr lang="en-GB" dirty="0"/>
              <a:t>  </a:t>
            </a:r>
            <a:r>
              <a:rPr lang="bg-BG" dirty="0"/>
              <a:t>	</a:t>
            </a:r>
            <a:r>
              <a:rPr lang="bg-BG" dirty="0" err="1"/>
              <a:t>ф.н</a:t>
            </a:r>
            <a:r>
              <a:rPr lang="bg-BG" dirty="0"/>
              <a:t>. </a:t>
            </a:r>
            <a:r>
              <a:rPr lang="en-BG" dirty="0"/>
              <a:t>1701321105</a:t>
            </a:r>
            <a:endParaRPr lang="bg-B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48ACE1-F016-E04D-8254-D75F5B12F393}"/>
              </a:ext>
            </a:extLst>
          </p:cNvPr>
          <p:cNvSpPr txBox="1"/>
          <p:nvPr/>
        </p:nvSpPr>
        <p:spPr>
          <a:xfrm>
            <a:off x="430307" y="1933200"/>
            <a:ext cx="5020233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Product Owner    -</a:t>
            </a:r>
          </a:p>
          <a:p>
            <a:pPr algn="ctr"/>
            <a:r>
              <a:rPr lang="en-GB" sz="2800" dirty="0"/>
              <a:t>Product Manager 	</a:t>
            </a:r>
            <a:r>
              <a:rPr lang="bg-BG" sz="2800" dirty="0"/>
              <a:t>(</a:t>
            </a:r>
            <a:r>
              <a:rPr lang="en-GB" sz="2800" dirty="0"/>
              <a:t>N/A, He didn’t do his part of the job)   -</a:t>
            </a:r>
          </a:p>
          <a:p>
            <a:pPr algn="ctr"/>
            <a:endParaRPr lang="en-GB" sz="2800" dirty="0"/>
          </a:p>
          <a:p>
            <a:pPr algn="ctr"/>
            <a:endParaRPr lang="en-GB" sz="2800" dirty="0"/>
          </a:p>
          <a:p>
            <a:pPr algn="ctr"/>
            <a:r>
              <a:rPr lang="en-GB" sz="2800" dirty="0"/>
              <a:t>Dev1.   -</a:t>
            </a:r>
          </a:p>
          <a:p>
            <a:pPr algn="ctr"/>
            <a:r>
              <a:rPr lang="en-GB" sz="2800" dirty="0"/>
              <a:t>Dev2.   -</a:t>
            </a:r>
          </a:p>
          <a:p>
            <a:pPr algn="ctr"/>
            <a:r>
              <a:rPr lang="en-GB" sz="2800" dirty="0"/>
              <a:t>QA    -</a:t>
            </a:r>
            <a:endParaRPr lang="en-BG" sz="2800" dirty="0"/>
          </a:p>
        </p:txBody>
      </p:sp>
    </p:spTree>
    <p:extLst>
      <p:ext uri="{BB962C8B-B14F-4D97-AF65-F5344CB8AC3E}">
        <p14:creationId xmlns:p14="http://schemas.microsoft.com/office/powerpoint/2010/main" val="1463007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1DB75-FCBD-5548-B2D6-1D0C7652A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Оптимизация на работния процес</a:t>
            </a:r>
          </a:p>
          <a:p>
            <a:pPr marL="0" indent="0">
              <a:buNone/>
            </a:pPr>
            <a:endParaRPr lang="bg-BG" dirty="0"/>
          </a:p>
          <a:p>
            <a:r>
              <a:rPr lang="bg-BG" dirty="0"/>
              <a:t>Избор на технологии за разработка</a:t>
            </a:r>
          </a:p>
          <a:p>
            <a:endParaRPr lang="bg-BG" dirty="0"/>
          </a:p>
          <a:p>
            <a:r>
              <a:rPr lang="bg-BG" dirty="0"/>
              <a:t>Следване на определени стъпки при изработка</a:t>
            </a:r>
          </a:p>
          <a:p>
            <a:endParaRPr lang="bg-BG" dirty="0"/>
          </a:p>
          <a:p>
            <a:endParaRPr lang="bg-BG" dirty="0"/>
          </a:p>
          <a:p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03756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8511B-FAC2-294A-B40C-1AF6FFC68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714874" cy="868615"/>
          </a:xfrm>
        </p:spPr>
        <p:txBody>
          <a:bodyPr/>
          <a:lstStyle/>
          <a:p>
            <a:r>
              <a:rPr lang="en-BG" dirty="0"/>
              <a:t>Product roadmap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FC917E-7C3C-5843-8077-FE45B32D8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05" y="2024110"/>
            <a:ext cx="11806989" cy="39328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FE8DFF-10EF-1041-84CE-D0C1447FB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04" y="1233740"/>
            <a:ext cx="11806989" cy="8686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BF000CB-DDA9-E642-86E5-584B9D9C554F}"/>
              </a:ext>
            </a:extLst>
          </p:cNvPr>
          <p:cNvSpPr/>
          <p:nvPr/>
        </p:nvSpPr>
        <p:spPr>
          <a:xfrm>
            <a:off x="8074617" y="1751308"/>
            <a:ext cx="3924877" cy="34096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49415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3EC37-9D70-1342-A5B1-7EB9CF677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Ценови диапазони</a:t>
            </a:r>
            <a:endParaRPr lang="en-B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DBFF27-1B64-314C-AB9E-11E6B40D05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4" y="3204605"/>
            <a:ext cx="5714645" cy="276726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E27576-9E77-AC4A-BE5D-75D1118A471B}"/>
              </a:ext>
            </a:extLst>
          </p:cNvPr>
          <p:cNvSpPr txBox="1"/>
          <p:nvPr/>
        </p:nvSpPr>
        <p:spPr>
          <a:xfrm>
            <a:off x="1118937" y="1600199"/>
            <a:ext cx="2683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Цели автомобили</a:t>
            </a:r>
            <a:endParaRPr lang="en-B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4A1D5A-1ADA-4C4C-810E-C55627FB8D03}"/>
              </a:ext>
            </a:extLst>
          </p:cNvPr>
          <p:cNvSpPr txBox="1"/>
          <p:nvPr/>
        </p:nvSpPr>
        <p:spPr>
          <a:xfrm>
            <a:off x="8056960" y="1600200"/>
            <a:ext cx="2248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Части за автомобили</a:t>
            </a:r>
            <a:endParaRPr lang="en-B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C64C86-69FC-3948-A954-639B8F8AE407}"/>
              </a:ext>
            </a:extLst>
          </p:cNvPr>
          <p:cNvSpPr txBox="1"/>
          <p:nvPr/>
        </p:nvSpPr>
        <p:spPr>
          <a:xfrm>
            <a:off x="6416008" y="2714399"/>
            <a:ext cx="51062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Определяне на цени за авточасти на черния пазар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Търсене на автомобили за кражба спрямо определени части</a:t>
            </a:r>
          </a:p>
          <a:p>
            <a:endParaRPr lang="en-BG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C5C708-7BFD-4F4B-BC05-0FB60B942047}"/>
              </a:ext>
            </a:extLst>
          </p:cNvPr>
          <p:cNvSpPr txBox="1"/>
          <p:nvPr/>
        </p:nvSpPr>
        <p:spPr>
          <a:xfrm>
            <a:off x="838200" y="2217736"/>
            <a:ext cx="4840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Определяне на вид автомобил, година на производство и цена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410266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B1B20-6846-894A-9742-34C9DC10B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0" y="2766218"/>
            <a:ext cx="10515600" cy="1325563"/>
          </a:xfrm>
        </p:spPr>
        <p:txBody>
          <a:bodyPr/>
          <a:lstStyle/>
          <a:p>
            <a:r>
              <a:rPr lang="en-BG" dirty="0"/>
              <a:t>Dev 1</a:t>
            </a:r>
          </a:p>
        </p:txBody>
      </p:sp>
    </p:spTree>
    <p:extLst>
      <p:ext uri="{BB962C8B-B14F-4D97-AF65-F5344CB8AC3E}">
        <p14:creationId xmlns:p14="http://schemas.microsoft.com/office/powerpoint/2010/main" val="1047686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5DFF7CEE-D858-4DD6-A0EE-7AB2DFD46C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626" y="1447523"/>
            <a:ext cx="7868748" cy="3962953"/>
          </a:xfrm>
          <a:prstGeom prst="rect">
            <a:avLst/>
          </a:prstGeom>
        </p:spPr>
      </p:pic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505B856D-B821-4A65-BC82-F0563D6FB3C7}"/>
              </a:ext>
            </a:extLst>
          </p:cNvPr>
          <p:cNvSpPr txBox="1"/>
          <p:nvPr/>
        </p:nvSpPr>
        <p:spPr>
          <a:xfrm>
            <a:off x="1563757" y="569843"/>
            <a:ext cx="1245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Case Diagram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707948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Картина 9">
            <a:extLst>
              <a:ext uri="{FF2B5EF4-FFF2-40B4-BE49-F238E27FC236}">
                <a16:creationId xmlns:a16="http://schemas.microsoft.com/office/drawing/2014/main" id="{37E484E1-B5C0-4F7A-A042-5B22B5DAE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635" y="115503"/>
            <a:ext cx="6533322" cy="6544032"/>
          </a:xfrm>
          <a:prstGeom prst="rect">
            <a:avLst/>
          </a:prstGeom>
        </p:spPr>
      </p:pic>
      <p:sp>
        <p:nvSpPr>
          <p:cNvPr id="14" name="Текстово поле 13">
            <a:extLst>
              <a:ext uri="{FF2B5EF4-FFF2-40B4-BE49-F238E27FC236}">
                <a16:creationId xmlns:a16="http://schemas.microsoft.com/office/drawing/2014/main" id="{7468DDBD-02F6-4586-A695-87C275E71F1B}"/>
              </a:ext>
            </a:extLst>
          </p:cNvPr>
          <p:cNvSpPr txBox="1"/>
          <p:nvPr/>
        </p:nvSpPr>
        <p:spPr>
          <a:xfrm>
            <a:off x="503583" y="372195"/>
            <a:ext cx="1722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Activity Diagram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10709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BD1C776A-86E7-4057-A885-A25F33390F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835" y="23975"/>
            <a:ext cx="8439478" cy="6834026"/>
          </a:xfrm>
          <a:prstGeom prst="rect">
            <a:avLst/>
          </a:prstGeom>
        </p:spPr>
      </p:pic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533118E9-C34A-47B1-9813-6689E7434226}"/>
              </a:ext>
            </a:extLst>
          </p:cNvPr>
          <p:cNvSpPr txBox="1"/>
          <p:nvPr/>
        </p:nvSpPr>
        <p:spPr>
          <a:xfrm>
            <a:off x="622852" y="503583"/>
            <a:ext cx="1126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 Diagram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75681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579</Words>
  <Application>Microsoft Macintosh PowerPoint</Application>
  <PresentationFormat>Widescreen</PresentationFormat>
  <Paragraphs>79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Times New Roman</vt:lpstr>
      <vt:lpstr>TimesNewRomanPSMT</vt:lpstr>
      <vt:lpstr>Office Theme</vt:lpstr>
      <vt:lpstr>Product Owner</vt:lpstr>
      <vt:lpstr>Основни дейности</vt:lpstr>
      <vt:lpstr>PowerPoint Presentation</vt:lpstr>
      <vt:lpstr>Product roadmap</vt:lpstr>
      <vt:lpstr>Ценови диапазони</vt:lpstr>
      <vt:lpstr>Dev 1</vt:lpstr>
      <vt:lpstr>PowerPoint Presentation</vt:lpstr>
      <vt:lpstr>PowerPoint Presentation</vt:lpstr>
      <vt:lpstr>PowerPoint Presentation</vt:lpstr>
      <vt:lpstr>PowerPoint Presentation</vt:lpstr>
      <vt:lpstr>DEVELOPER 2</vt:lpstr>
      <vt:lpstr>PowerPoint Presentation</vt:lpstr>
      <vt:lpstr>PowerPoint Presentation</vt:lpstr>
      <vt:lpstr>QA</vt:lpstr>
      <vt:lpstr>Въведение</vt:lpstr>
      <vt:lpstr>Компоненти</vt:lpstr>
      <vt:lpstr>Оценка на риска </vt:lpstr>
      <vt:lpstr>Тестови сценарии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Owner</dc:title>
  <dc:creator>Microsoft Office User</dc:creator>
  <cp:lastModifiedBy>Microsoft Office User</cp:lastModifiedBy>
  <cp:revision>6</cp:revision>
  <dcterms:created xsi:type="dcterms:W3CDTF">2020-12-02T18:39:03Z</dcterms:created>
  <dcterms:modified xsi:type="dcterms:W3CDTF">2020-12-02T21:23:00Z</dcterms:modified>
</cp:coreProperties>
</file>

<file path=docProps/thumbnail.jpeg>
</file>